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78A"/>
    <a:srgbClr val="3133B9"/>
    <a:srgbClr val="191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51"/>
  </p:normalViewPr>
  <p:slideViewPr>
    <p:cSldViewPr snapToGrid="0">
      <p:cViewPr varScale="1">
        <p:scale>
          <a:sx n="133" d="100"/>
          <a:sy n="133" d="100"/>
        </p:scale>
        <p:origin x="8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0E681-98C1-E441-9271-DF748C8933DB}" type="datetimeFigureOut">
              <a:rPr lang="en-CH" smtClean="0"/>
              <a:t>18.04.2024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B3ED2-CD08-5649-A4CD-76D1E992CB4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4957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B3ED2-CD08-5649-A4CD-76D1E992CB44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066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555D-9896-504F-B1D0-12136718B20E}" type="datetime1">
              <a:rPr lang="de-CH" smtClean="0"/>
              <a:t>18.04.24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9201" y="6685893"/>
            <a:ext cx="3054566" cy="181063"/>
          </a:xfrm>
          <a:solidFill>
            <a:srgbClr val="25278A"/>
          </a:solidFill>
          <a:ln>
            <a:solidFill>
              <a:srgbClr val="25278A"/>
            </a:solidFill>
          </a:ln>
        </p:spPr>
        <p:txBody>
          <a:bodyPr/>
          <a:lstStyle/>
          <a:p>
            <a:endParaRPr lang="en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DD8C510-403D-413B-1BA2-3D4EC1AF6960}"/>
              </a:ext>
            </a:extLst>
          </p:cNvPr>
          <p:cNvSpPr txBox="1">
            <a:spLocks/>
          </p:cNvSpPr>
          <p:nvPr userDrawn="1"/>
        </p:nvSpPr>
        <p:spPr>
          <a:xfrm>
            <a:off x="-8966" y="6685896"/>
            <a:ext cx="3058167" cy="181063"/>
          </a:xfrm>
          <a:prstGeom prst="rect">
            <a:avLst/>
          </a:prstGeom>
          <a:solidFill>
            <a:srgbClr val="19195D"/>
          </a:solidFill>
          <a:ln>
            <a:solidFill>
              <a:srgbClr val="19195D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01458C-2BFA-FAB7-B7B6-F61D7C6E7FB5}"/>
              </a:ext>
            </a:extLst>
          </p:cNvPr>
          <p:cNvSpPr txBox="1">
            <a:spLocks/>
          </p:cNvSpPr>
          <p:nvPr userDrawn="1"/>
        </p:nvSpPr>
        <p:spPr>
          <a:xfrm>
            <a:off x="6103767" y="6685893"/>
            <a:ext cx="3049198" cy="181067"/>
          </a:xfrm>
          <a:prstGeom prst="rect">
            <a:avLst/>
          </a:prstGeom>
          <a:solidFill>
            <a:srgbClr val="3133B9"/>
          </a:solidFill>
          <a:ln>
            <a:solidFill>
              <a:srgbClr val="3133B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May 2024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4819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C6C1-287C-D243-A24A-E61300978BD8}" type="datetime1">
              <a:rPr lang="de-CH" smtClean="0"/>
              <a:t>18.04.24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707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FE08-13D8-7746-993D-E76DEA807CEC}" type="datetime1">
              <a:rPr lang="de-CH" smtClean="0"/>
              <a:t>18.04.24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664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97259"/>
            <a:ext cx="9144000" cy="6188629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	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966" y="6685896"/>
            <a:ext cx="3058167" cy="181063"/>
          </a:xfrm>
          <a:solidFill>
            <a:srgbClr val="19195D"/>
          </a:solidFill>
          <a:ln>
            <a:solidFill>
              <a:srgbClr val="19195D"/>
            </a:solidFill>
          </a:ln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9202" y="6685894"/>
            <a:ext cx="3045600" cy="181069"/>
          </a:xfrm>
          <a:solidFill>
            <a:srgbClr val="25278A"/>
          </a:solidFill>
          <a:ln>
            <a:solidFill>
              <a:srgbClr val="19195D"/>
            </a:solidFill>
          </a:ln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endParaRPr lang="en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03767" y="6685893"/>
            <a:ext cx="3049198" cy="181067"/>
          </a:xfrm>
          <a:solidFill>
            <a:srgbClr val="3133B9"/>
          </a:solidFill>
          <a:ln>
            <a:solidFill>
              <a:srgbClr val="3133B9"/>
            </a:solidFill>
          </a:ln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CH"/>
              <a:t>May 2024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70019-CB4C-13DF-5ADB-69956B4F69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966" y="-8965"/>
            <a:ext cx="9161931" cy="522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A18226-E192-08C0-15B4-43F8BE642446}"/>
              </a:ext>
            </a:extLst>
          </p:cNvPr>
          <p:cNvSpPr/>
          <p:nvPr userDrawn="1"/>
        </p:nvSpPr>
        <p:spPr>
          <a:xfrm>
            <a:off x="0" y="84885"/>
            <a:ext cx="5127812" cy="428721"/>
          </a:xfrm>
          <a:prstGeom prst="rect">
            <a:avLst/>
          </a:prstGeom>
          <a:solidFill>
            <a:srgbClr val="3133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7" y="37960"/>
            <a:ext cx="9152964" cy="428721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43F1-8BF2-5B42-8512-F5879348D2D3}" type="datetime1">
              <a:rPr lang="de-CH" smtClean="0"/>
              <a:t>18.04.24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731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4286-C3A1-A740-AE79-A358FCA14381}" type="datetime1">
              <a:rPr lang="de-CH" smtClean="0"/>
              <a:t>18.04.24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717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398-1495-3841-B58C-C065F7D9E669}" type="datetime1">
              <a:rPr lang="de-CH" smtClean="0"/>
              <a:t>18.04.24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992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45D3C-C2E9-724C-B512-AF0B3A8DBED0}" type="datetime1">
              <a:rPr lang="de-CH" smtClean="0"/>
              <a:t>18.04.24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57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AB768-9516-3546-A4E9-D381B159062A}" type="datetime1">
              <a:rPr lang="de-CH" smtClean="0"/>
              <a:t>18.04.24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49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7A87-7734-4D40-91DA-66E371966029}" type="datetime1">
              <a:rPr lang="de-CH" smtClean="0"/>
              <a:t>18.04.24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32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942E-2EE3-F340-BA59-86F3903D55F0}" type="datetime1">
              <a:rPr lang="de-CH" smtClean="0"/>
              <a:t>18.04.24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326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58E21-BEE4-E243-B434-61C2DF06072C}" type="datetime1">
              <a:rPr lang="de-CH" smtClean="0"/>
              <a:t>18.04.24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577E55-BC20-0345-B96D-7FAA1D8AE4D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297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y.sarkis@epfl.ch?subject=Micro%20573%20-%20Projec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76A4-FBD4-3871-1AE5-5B57CA64FD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83E62-165F-71ED-0562-C8C4715A5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45DF0-B50C-D7BF-FEBC-296387DD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Intraday GHI Prediction Using Webcams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E36A5-8966-13D8-3C3E-68C6E1F6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77E55-BC20-0345-B96D-7FAA1D8AE4DA}" type="slidenum">
              <a:rPr lang="en-CH" smtClean="0"/>
              <a:t>1</a:t>
            </a:fld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2458C-F31F-DC26-08A4-454C9F2E5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" r="279" b="2601"/>
          <a:stretch/>
        </p:blipFill>
        <p:spPr>
          <a:xfrm>
            <a:off x="0" y="-6599"/>
            <a:ext cx="9144000" cy="66924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2F3A57-471A-D28F-1C11-D582F8D11096}"/>
              </a:ext>
            </a:extLst>
          </p:cNvPr>
          <p:cNvSpPr/>
          <p:nvPr/>
        </p:nvSpPr>
        <p:spPr>
          <a:xfrm>
            <a:off x="3060834" y="3619099"/>
            <a:ext cx="2974206" cy="184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2F951-1A14-0E95-6AC1-827DD7F93D9B}"/>
              </a:ext>
            </a:extLst>
          </p:cNvPr>
          <p:cNvSpPr txBox="1"/>
          <p:nvPr/>
        </p:nvSpPr>
        <p:spPr>
          <a:xfrm>
            <a:off x="3084897" y="4112033"/>
            <a:ext cx="2974206" cy="862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Roy Sarkis</a:t>
            </a: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oy.sarkis@epfl.ch</a:t>
            </a:r>
            <a:endParaRPr lang="en-C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C1BA6-B5AD-EE88-7AF9-88D520AB7556}"/>
              </a:ext>
            </a:extLst>
          </p:cNvPr>
          <p:cNvSpPr txBox="1"/>
          <p:nvPr/>
        </p:nvSpPr>
        <p:spPr>
          <a:xfrm>
            <a:off x="1012257" y="2068841"/>
            <a:ext cx="711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Intraday GHI Prediction Using Webcams</a:t>
            </a:r>
            <a:endParaRPr lang="en-CH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3778C-3040-FAA3-329E-30886BF61FAA}"/>
              </a:ext>
            </a:extLst>
          </p:cNvPr>
          <p:cNvSpPr txBox="1"/>
          <p:nvPr/>
        </p:nvSpPr>
        <p:spPr>
          <a:xfrm>
            <a:off x="3832459" y="5185970"/>
            <a:ext cx="1479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May 2024</a:t>
            </a:r>
            <a:endParaRPr lang="en-CH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5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8E061-5B82-2939-B652-9D11806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76B4B-EE0E-4B4F-48BC-BD2A29CB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Network Architecture – Time Distributed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32C8D-970F-6DC7-78B2-844F4496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1043B-CDB3-6BFB-C4E7-BAC00C83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Architecture – Time Distributed</a:t>
            </a:r>
            <a:endParaRPr lang="en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2BC158-5AF1-374F-B635-83DE4497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Modified with Time Distributed</a:t>
            </a:r>
          </a:p>
          <a:p>
            <a:r>
              <a:rPr lang="en-GB" sz="2000" dirty="0"/>
              <a:t>Modify your input to have one X with shape (10000, 2, 250, 250, 3). </a:t>
            </a:r>
            <a:br>
              <a:rPr lang="en-GB" sz="2000" dirty="0"/>
            </a:br>
            <a:r>
              <a:rPr lang="en-GB" sz="2000" dirty="0"/>
              <a:t>You can use X = </a:t>
            </a:r>
            <a:r>
              <a:rPr lang="en-GB" sz="2000" dirty="0" err="1"/>
              <a:t>np.stack</a:t>
            </a:r>
            <a:r>
              <a:rPr lang="en-GB" sz="2000" dirty="0"/>
              <a:t>((X1,X2), 1)</a:t>
            </a:r>
            <a:endParaRPr lang="en-CH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D25FED-3067-FCA0-4C5A-496ED48A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" y="1539170"/>
            <a:ext cx="8573703" cy="50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3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8E061-5B82-2939-B652-9D11806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76B4B-EE0E-4B4F-48BC-BD2A29CB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Network Architecture – Time Distributed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32C8D-970F-6DC7-78B2-844F4496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1043B-CDB3-6BFB-C4E7-BAC00C83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Architecture – Time Distributed</a:t>
            </a:r>
            <a:endParaRPr lang="en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412FBE-BC1F-8C67-D289-999D7DF4C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45" y="888384"/>
            <a:ext cx="4203699" cy="5208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02304-F18F-2590-4D96-82F9A7E0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26" y="888383"/>
            <a:ext cx="4203699" cy="5208931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BC451A0F-8A9F-2B0A-445A-5CF2F9EF0C48}"/>
              </a:ext>
            </a:extLst>
          </p:cNvPr>
          <p:cNvSpPr/>
          <p:nvPr/>
        </p:nvSpPr>
        <p:spPr>
          <a:xfrm>
            <a:off x="-1086387" y="-856847"/>
            <a:ext cx="6766561" cy="8571694"/>
          </a:xfrm>
          <a:prstGeom prst="mathMultiply">
            <a:avLst>
              <a:gd name="adj1" fmla="val 5597"/>
            </a:avLst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27443-E3E2-8120-B33D-8FC63584C5ED}"/>
              </a:ext>
            </a:extLst>
          </p:cNvPr>
          <p:cNvSpPr txBox="1"/>
          <p:nvPr/>
        </p:nvSpPr>
        <p:spPr>
          <a:xfrm>
            <a:off x="123151" y="6206937"/>
            <a:ext cx="9038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Requires long training as we need to train several convolution flows (one per input image)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719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8E061-5B82-2939-B652-9D11806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76B4B-EE0E-4B4F-48BC-BD2A29CB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Network Architecture – Time Distributed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32C8D-970F-6DC7-78B2-844F4496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1043B-CDB3-6BFB-C4E7-BAC00C83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Architecture – Time Distributed</a:t>
            </a:r>
            <a:endParaRPr lang="en-CH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044890-4D08-EF8A-7714-59E3E4B7A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solidFill>
                  <a:srgbClr val="292929"/>
                </a:solidFill>
                <a:latin typeface="Helvetica" pitchFamily="2" charset="0"/>
              </a:rPr>
              <a:t>T</a:t>
            </a:r>
            <a:r>
              <a:rPr lang="en-GB" sz="2000" dirty="0">
                <a:solidFill>
                  <a:srgbClr val="292929"/>
                </a:solidFill>
                <a:effectLst/>
                <a:latin typeface="Helvetica" pitchFamily="2" charset="0"/>
              </a:rPr>
              <a:t>he Time Distributed Layer applies the same instance of the layer to each image.</a:t>
            </a:r>
          </a:p>
          <a:p>
            <a:r>
              <a:rPr lang="en-GB" sz="2000" dirty="0">
                <a:solidFill>
                  <a:srgbClr val="292929"/>
                </a:solidFill>
                <a:effectLst/>
                <a:latin typeface="Helvetica" pitchFamily="2" charset="0"/>
              </a:rPr>
              <a:t>So we don’t have different sets of weights for this layer.</a:t>
            </a:r>
          </a:p>
          <a:p>
            <a:r>
              <a:rPr lang="en-GB" sz="2000" dirty="0">
                <a:solidFill>
                  <a:srgbClr val="292929"/>
                </a:solidFill>
                <a:latin typeface="Helvetica" pitchFamily="2" charset="0"/>
              </a:rPr>
              <a:t>T</a:t>
            </a:r>
            <a:r>
              <a:rPr lang="en-GB" sz="2000" dirty="0">
                <a:solidFill>
                  <a:srgbClr val="292929"/>
                </a:solidFill>
                <a:effectLst/>
                <a:latin typeface="Helvetica" pitchFamily="2" charset="0"/>
              </a:rPr>
              <a:t>he same set of weights are applied to all images.</a:t>
            </a:r>
          </a:p>
          <a:p>
            <a:r>
              <a:rPr lang="en-GB" sz="2000" dirty="0">
                <a:solidFill>
                  <a:srgbClr val="292929"/>
                </a:solidFill>
                <a:effectLst/>
                <a:latin typeface="Helvetica" pitchFamily="2" charset="0"/>
              </a:rPr>
              <a:t>By using this layer, we will not be increasing the complexity of the model. Yet, the model</a:t>
            </a:r>
            <a:r>
              <a:rPr lang="en-GB" sz="2000" dirty="0">
                <a:solidFill>
                  <a:srgbClr val="292929"/>
                </a:solidFill>
                <a:latin typeface="Helvetica" pitchFamily="2" charset="0"/>
              </a:rPr>
              <a:t> </a:t>
            </a:r>
            <a:r>
              <a:rPr lang="en-GB" sz="2000" dirty="0">
                <a:solidFill>
                  <a:srgbClr val="292929"/>
                </a:solidFill>
                <a:effectLst/>
                <a:latin typeface="Helvetica" pitchFamily="2" charset="0"/>
              </a:rPr>
              <a:t>has the ability to learn from different images separately with just one layer.</a:t>
            </a:r>
          </a:p>
          <a:p>
            <a:pPr lvl="1"/>
            <a:endParaRPr lang="en-CH" dirty="0"/>
          </a:p>
        </p:txBody>
      </p:sp>
      <p:pic>
        <p:nvPicPr>
          <p:cNvPr id="11" name="Screen Recording 2024-03-25 at 19.42.29">
            <a:hlinkClick r:id="" action="ppaction://media"/>
            <a:extLst>
              <a:ext uri="{FF2B5EF4-FFF2-40B4-BE49-F238E27FC236}">
                <a16:creationId xmlns:a16="http://schemas.microsoft.com/office/drawing/2014/main" id="{283D5DD3-A19E-37E0-21C6-1F1681B7DC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269" b="2063"/>
          <a:stretch/>
        </p:blipFill>
        <p:spPr>
          <a:xfrm>
            <a:off x="1857016" y="2702936"/>
            <a:ext cx="5333056" cy="35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BF35B-A930-3DC7-D9FF-65386FA6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GHI is the total solar radiation incident on a horizontal surface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E4C1F-D408-AF1D-09BD-62E108A7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90EF1-1A9A-59C6-8637-C00FD1A6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Global Horizontal Irradiance (GHI)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0872D-8B69-1141-F1E6-A9326599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A00951-5799-C0CE-256D-21893D7B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Global Horizontal Irradiance (GHI)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BF401-2780-1EBC-E163-755B4D60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5363"/>
            <a:ext cx="7772400" cy="46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5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BF35B-A930-3DC7-D9FF-65386FA6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Photo-voltaic (PV) generation is experiencing significant growth thanks to the decreasing costs of installations and reduced carbon footprint.</a:t>
            </a:r>
          </a:p>
          <a:p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However, the progressive displacement of conventional power generation in </a:t>
            </a:r>
            <a:r>
              <a:rPr lang="en-GB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favor</a:t>
            </a:r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renewables like PV, requires having an adequate capacity of regulating power to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ensure reliable operation and grid stability.</a:t>
            </a:r>
          </a:p>
          <a:p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relies on the availability of high-performance solar irradiance forecasting tools at day-ahead and intraday time horizons.</a:t>
            </a:r>
          </a:p>
          <a:p>
            <a:endParaRPr lang="en-GB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E4C1F-D408-AF1D-09BD-62E108A7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90EF1-1A9A-59C6-8637-C00FD1A6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Importance of GHI Prediction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0872D-8B69-1141-F1E6-A9326599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A00951-5799-C0CE-256D-21893D7B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Importance of GHI Prediction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3E6CB-EDEA-7F37-41AA-1928C916D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9" y="2887916"/>
            <a:ext cx="7772400" cy="379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7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5B1451-1C4B-21CA-04BD-66BE3FFEE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GHI could be predicted via:</a:t>
            </a:r>
          </a:p>
          <a:p>
            <a:pPr lvl="1"/>
            <a:r>
              <a:rPr lang="en-GB" dirty="0"/>
              <a:t>Time series of historical GHI (could also include meteorological data)</a:t>
            </a:r>
          </a:p>
          <a:p>
            <a:pPr lvl="1"/>
            <a:r>
              <a:rPr lang="en-GB" dirty="0"/>
              <a:t>Feature extraction from all-sky images images with neural networks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However, time series models are not suitable for GHI predictions in the   1 – 6 hour range.</a:t>
            </a:r>
          </a:p>
          <a:p>
            <a:pPr lvl="1"/>
            <a:r>
              <a:rPr lang="en-GB" dirty="0"/>
              <a:t>Problem with all-sky cameras?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83979-508B-5A7B-6284-185A856F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D8F62-5C3A-8382-85DD-162F961B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GHI Prediction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31C5C-E604-D89C-8130-F8F7956C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AE6244-C46C-692A-4A9B-8E94D93C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GHI Prediction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4E23F-297B-54C9-EBA5-63247DD8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5113"/>
            <a:ext cx="7772400" cy="342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E50327-0FF4-F5F0-74B6-DC622B385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images from public webcams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38DBF-AD3C-E3F1-2E9F-CBAE4AADD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4B78B-5D55-FA16-6203-6473D333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Our Approach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78952-CB8F-F29F-C721-CA0B7A3E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BC5A81-CA26-6567-DB6D-485A55AD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Approach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C2752-0536-529D-108E-B006B36A9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1" y="1207253"/>
            <a:ext cx="8287315" cy="253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2665D-6CA8-97AF-C311-05C385697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7" y="3919419"/>
            <a:ext cx="8287315" cy="25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7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83E92C-B184-6A37-30DE-BFA0A761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X_M_train.npy</a:t>
            </a:r>
            <a:r>
              <a:rPr lang="en-GB" sz="2000" b="1" dirty="0"/>
              <a:t> </a:t>
            </a:r>
            <a:r>
              <a:rPr lang="en-GB" sz="2000" dirty="0"/>
              <a:t>and </a:t>
            </a:r>
            <a:r>
              <a:rPr lang="en-GB" sz="2000" b="1" dirty="0" err="1"/>
              <a:t>X_BC_train.npy</a:t>
            </a:r>
            <a:r>
              <a:rPr lang="en-GB" sz="2000" dirty="0"/>
              <a:t>: two sets of 13800 RGB images (250x250x3) collected from two different cameras located on campus. </a:t>
            </a:r>
            <a:r>
              <a:rPr lang="en-GB" sz="2000"/>
              <a:t>The images are panoramic 360°.</a:t>
            </a:r>
            <a:endParaRPr lang="en-GB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8E061-5B82-2939-B652-9D11806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76B4B-EE0E-4B4F-48BC-BD2A29CB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Description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32C8D-970F-6DC7-78B2-844F4496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1043B-CDB3-6BFB-C4E7-BAC00C83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Description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D31C5-97D4-F5BD-B9BC-8BD763B0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15" y="1386098"/>
            <a:ext cx="7569067" cy="51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2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83E92C-B184-6A37-30DE-BFA0A761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X_M_train.npy</a:t>
            </a:r>
            <a:r>
              <a:rPr lang="en-GB" sz="2000" b="1" dirty="0"/>
              <a:t> </a:t>
            </a:r>
            <a:r>
              <a:rPr lang="en-GB" sz="2000" dirty="0"/>
              <a:t>and </a:t>
            </a:r>
            <a:r>
              <a:rPr lang="en-GB" sz="2000" b="1" dirty="0" err="1"/>
              <a:t>X_BC_train.npy</a:t>
            </a:r>
            <a:r>
              <a:rPr lang="en-GB" sz="2000" dirty="0"/>
              <a:t>: two sets of 13800 RGB images (250x250x3) collected from two different cameras located on campus. The images are panoramic 360°.</a:t>
            </a:r>
          </a:p>
          <a:p>
            <a:r>
              <a:rPr lang="en-GB" sz="2000" b="1" dirty="0" err="1"/>
              <a:t>common_time_train.npy</a:t>
            </a:r>
            <a:r>
              <a:rPr lang="en-GB" sz="2000" dirty="0"/>
              <a:t>: time of the collected training images. So, the first element of the array </a:t>
            </a:r>
            <a:r>
              <a:rPr lang="en-GB" sz="2000" dirty="0" err="1"/>
              <a:t>common_time_train.npy</a:t>
            </a:r>
            <a:r>
              <a:rPr lang="en-GB" sz="2000" dirty="0"/>
              <a:t> corresponds to when the first image of </a:t>
            </a:r>
            <a:r>
              <a:rPr lang="en-GB" sz="2000" b="1" dirty="0" err="1"/>
              <a:t>X_M_train</a:t>
            </a:r>
            <a:r>
              <a:rPr lang="en-GB" sz="2000" b="1" dirty="0"/>
              <a:t> </a:t>
            </a:r>
            <a:r>
              <a:rPr lang="en-GB" sz="2000" dirty="0"/>
              <a:t>and of </a:t>
            </a:r>
            <a:r>
              <a:rPr lang="en-GB" sz="2000" b="1" dirty="0" err="1"/>
              <a:t>X_BC_train</a:t>
            </a:r>
            <a:r>
              <a:rPr lang="en-GB" sz="2000" b="1" dirty="0"/>
              <a:t> </a:t>
            </a:r>
            <a:r>
              <a:rPr lang="en-GB" sz="2000" dirty="0"/>
              <a:t>were collected.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8E061-5B82-2939-B652-9D11806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76B4B-EE0E-4B4F-48BC-BD2A29CB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Description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32C8D-970F-6DC7-78B2-844F4496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1043B-CDB3-6BFB-C4E7-BAC00C83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Description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D2695-E294-2FDD-267B-4B585229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99" y="2579972"/>
            <a:ext cx="5600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0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83E92C-B184-6A37-30DE-BFA0A76158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GB" sz="1700" b="1" dirty="0"/>
                  <a:t>X_M_train.npy </a:t>
                </a:r>
                <a:r>
                  <a:rPr lang="en-GB" sz="1700" dirty="0"/>
                  <a:t>and </a:t>
                </a:r>
                <a:r>
                  <a:rPr lang="en-GB" sz="1700" b="1" dirty="0" err="1"/>
                  <a:t>X_BC_train.npy</a:t>
                </a:r>
                <a:r>
                  <a:rPr lang="en-GB" sz="1700" dirty="0"/>
                  <a:t>: two sets of 13800 RGB images (250x250x3) collected from two different cameras located on campus. The images are panoramic 360°.</a:t>
                </a:r>
              </a:p>
              <a:p>
                <a:r>
                  <a:rPr lang="en-GB" sz="1700" b="1" dirty="0" err="1"/>
                  <a:t>common_time_train.npy</a:t>
                </a:r>
                <a:r>
                  <a:rPr lang="en-GB" sz="1700" dirty="0"/>
                  <a:t>: time of the collected training images. So, the first element of the array </a:t>
                </a:r>
                <a:r>
                  <a:rPr lang="en-GB" sz="1700" dirty="0" err="1"/>
                  <a:t>common_time_train.npy</a:t>
                </a:r>
                <a:r>
                  <a:rPr lang="en-GB" sz="1700" dirty="0"/>
                  <a:t> corresponds to when the first image of </a:t>
                </a:r>
                <a:r>
                  <a:rPr lang="en-GB" sz="1700" b="1" dirty="0" err="1"/>
                  <a:t>X_M_train</a:t>
                </a:r>
                <a:r>
                  <a:rPr lang="en-GB" sz="1700" b="1" dirty="0"/>
                  <a:t> </a:t>
                </a:r>
                <a:r>
                  <a:rPr lang="en-GB" sz="1700" dirty="0"/>
                  <a:t>and of </a:t>
                </a:r>
                <a:r>
                  <a:rPr lang="en-GB" sz="1700" b="1" dirty="0" err="1"/>
                  <a:t>X_BC_train</a:t>
                </a:r>
                <a:r>
                  <a:rPr lang="en-GB" sz="1700" b="1" dirty="0"/>
                  <a:t> </a:t>
                </a:r>
                <a:r>
                  <a:rPr lang="en-GB" sz="1700" dirty="0"/>
                  <a:t>were collected.</a:t>
                </a:r>
              </a:p>
              <a:p>
                <a:r>
                  <a:rPr lang="en-GB" sz="1700" b="1" dirty="0" err="1"/>
                  <a:t>ground_truth_train.npy</a:t>
                </a:r>
                <a:r>
                  <a:rPr lang="en-GB" sz="1700" b="1" dirty="0"/>
                  <a:t>: </a:t>
                </a:r>
                <a:r>
                  <a:rPr lang="en-GB" sz="1700" dirty="0"/>
                  <a:t>measured GHI value at time of image collection. </a:t>
                </a:r>
                <a:r>
                  <a:rPr lang="en-GB" sz="1700" u="sng" dirty="0"/>
                  <a:t>Example</a:t>
                </a:r>
                <a:r>
                  <a:rPr lang="en-GB" sz="1700" dirty="0"/>
                  <a:t>: the first element of this array is the GHI value collected at the first element in the array</a:t>
                </a:r>
                <a:r>
                  <a:rPr lang="en-GB" sz="1700" b="1" dirty="0"/>
                  <a:t> </a:t>
                </a:r>
                <a:r>
                  <a:rPr lang="en-GB" sz="1700" b="1" dirty="0" err="1"/>
                  <a:t>common_time_train.npy</a:t>
                </a:r>
                <a:r>
                  <a:rPr lang="en-GB" sz="1700" b="1" dirty="0"/>
                  <a:t>.</a:t>
                </a:r>
              </a:p>
              <a:p>
                <a:r>
                  <a:rPr lang="en-GB" sz="1700" b="1" dirty="0" err="1"/>
                  <a:t>labels_train.npy</a:t>
                </a:r>
                <a:r>
                  <a:rPr lang="en-GB" sz="1700" dirty="0"/>
                  <a:t>: GHI value 2 hours in advance from the time of image collection. In general, it will be a forward version (+2 hours) of the </a:t>
                </a:r>
                <a:r>
                  <a:rPr lang="en-GB" sz="1700" dirty="0" err="1"/>
                  <a:t>ground_truth_train</a:t>
                </a:r>
                <a:r>
                  <a:rPr lang="en-GB" sz="1700" dirty="0"/>
                  <a:t>. However, it won't always be the case as we stop collecting images at night so you don't have the </a:t>
                </a:r>
                <a:r>
                  <a:rPr lang="en-GB" sz="1700" dirty="0" err="1"/>
                  <a:t>ground_truth</a:t>
                </a:r>
                <a:r>
                  <a:rPr lang="en-GB" sz="1700" dirty="0"/>
                  <a:t> values at night and hence you won't be able to get the GHI value 2 hours in advance. That is why it is provided to you. Don't try to create these labels from the </a:t>
                </a:r>
                <a:r>
                  <a:rPr lang="en-GB" sz="1700" dirty="0" err="1"/>
                  <a:t>ground_truth</a:t>
                </a:r>
                <a:r>
                  <a:rPr lang="en-GB" sz="1700" dirty="0"/>
                  <a:t> data.  </a:t>
                </a:r>
                <a:br>
                  <a:rPr lang="en-GB" sz="1700" dirty="0"/>
                </a:br>
                <a:br>
                  <a:rPr lang="en-GB" sz="1700" dirty="0"/>
                </a:br>
                <a:r>
                  <a:rPr lang="en-GB" sz="1700" dirty="0"/>
                  <a:t>So, the first element in </a:t>
                </a:r>
                <a:r>
                  <a:rPr lang="en-GB" sz="1700" dirty="0" err="1"/>
                  <a:t>labels_train.npy</a:t>
                </a:r>
                <a:r>
                  <a:rPr lang="en-GB" sz="1700" dirty="0"/>
                  <a:t> is the GHI value that corresponds to the first element in </a:t>
                </a:r>
                <a:r>
                  <a:rPr lang="en-GB" sz="1700" dirty="0" err="1"/>
                  <a:t>common_time_train</a:t>
                </a:r>
                <a:r>
                  <a:rPr lang="en-GB" sz="1700" dirty="0"/>
                  <a:t> + hours, i.e. </a:t>
                </a:r>
                <a:br>
                  <a:rPr lang="en-US" sz="1700" i="1" dirty="0"/>
                </a:b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r>
                      <a:rPr lang="en-US" sz="1700" i="1"/>
                      <m:t>𝑙𝑎𝑏𝑒𝑙𝑠</m:t>
                    </m:r>
                    <m:r>
                      <m:rPr>
                        <m:lit/>
                      </m:rPr>
                      <a:rPr lang="en-US" sz="1700" i="1"/>
                      <m:t>_</m:t>
                    </m:r>
                    <m:r>
                      <a:rPr lang="en-US" sz="1700" i="1"/>
                      <m:t>𝑡𝑟𝑎𝑖𝑛</m:t>
                    </m:r>
                    <m:d>
                      <m:dPr>
                        <m:begChr m:val="["/>
                        <m:endChr m:val="]"/>
                        <m:ctrlPr>
                          <a:rPr lang="en-CH" sz="1700" i="1"/>
                        </m:ctrlPr>
                      </m:dPr>
                      <m:e>
                        <m:r>
                          <a:rPr lang="en-US" sz="1700" i="1"/>
                          <m:t>0</m:t>
                        </m:r>
                      </m:e>
                    </m:d>
                    <m:r>
                      <a:rPr lang="en-US" sz="1700" i="1"/>
                      <m:t>= </m:t>
                    </m:r>
                    <m:r>
                      <a:rPr lang="en-US" sz="1700" i="1"/>
                      <m:t>𝐺𝐻</m:t>
                    </m:r>
                    <m:sSub>
                      <m:sSubPr>
                        <m:ctrlPr>
                          <a:rPr lang="en-CH" sz="1700" i="1"/>
                        </m:ctrlPr>
                      </m:sSubPr>
                      <m:e>
                        <m:r>
                          <a:rPr lang="en-US" sz="1700" i="1"/>
                          <m:t>𝐼</m:t>
                        </m:r>
                      </m:e>
                      <m:sub>
                        <m:r>
                          <a:rPr lang="en-US" sz="1700" i="1"/>
                          <m:t>𝑐𝑜𝑚𝑚𝑜𝑛</m:t>
                        </m:r>
                        <m:r>
                          <m:rPr>
                            <m:lit/>
                          </m:rPr>
                          <a:rPr lang="en-US" sz="1700" i="1"/>
                          <m:t>_</m:t>
                        </m:r>
                        <m:r>
                          <a:rPr lang="en-US" sz="1700" i="1"/>
                          <m:t>𝑡𝑖𝑚𝑒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H" sz="1700" i="1"/>
                            </m:ctrlPr>
                          </m:dPr>
                          <m:e>
                            <m:r>
                              <a:rPr lang="en-US" sz="1700" i="1"/>
                              <m:t>0</m:t>
                            </m:r>
                          </m:e>
                        </m:d>
                        <m:r>
                          <a:rPr lang="en-US" sz="1700" i="1"/>
                          <m:t>+ 2 </m:t>
                        </m:r>
                        <m:r>
                          <a:rPr lang="en-US" sz="1700" i="1"/>
                          <m:t>h𝑜𝑢𝑟𝑠</m:t>
                        </m:r>
                      </m:sub>
                    </m:sSub>
                  </m:oMath>
                </a14:m>
                <a:r>
                  <a:rPr lang="en-CH" sz="1700" dirty="0">
                    <a:effectLst/>
                  </a:rPr>
                  <a:t> </a:t>
                </a:r>
                <a:endParaRPr lang="en-GB" sz="1700" dirty="0"/>
              </a:p>
              <a:p>
                <a:r>
                  <a:rPr lang="en-GB" sz="1700" b="1" dirty="0" err="1"/>
                  <a:t>clear_sky_val.csv</a:t>
                </a:r>
                <a:r>
                  <a:rPr lang="en-GB" sz="1700" b="1" dirty="0"/>
                  <a:t>: </a:t>
                </a:r>
                <a:r>
                  <a:rPr lang="en-GB" sz="1700" dirty="0"/>
                  <a:t>This the value of GHI if there were no clouds in the sky. This is a physical model that can be computed for years in advance. </a:t>
                </a:r>
              </a:p>
              <a:p>
                <a:r>
                  <a:rPr lang="en-GB" sz="1700" b="1" dirty="0" err="1"/>
                  <a:t>meteo_data.csv</a:t>
                </a:r>
                <a:r>
                  <a:rPr lang="en-GB" sz="1700" b="1" dirty="0"/>
                  <a:t>: </a:t>
                </a:r>
                <a:r>
                  <a:rPr lang="en-GB" sz="1700" dirty="0"/>
                  <a:t>many meteorological measurements such as temperature, wind speed, wind direction, cloud opacity, etc.</a:t>
                </a:r>
                <a:endParaRPr lang="en-GB" sz="1700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83E92C-B184-6A37-30DE-BFA0A7615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17" t="-1025" r="-97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8E061-5B82-2939-B652-9D11806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76B4B-EE0E-4B4F-48BC-BD2A29CB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Description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32C8D-970F-6DC7-78B2-844F4496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1043B-CDB3-6BFB-C4E7-BAC00C83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Description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339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8E061-5B82-2939-B652-9D11806F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Roy Sarkis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76B4B-EE0E-4B4F-48BC-BD2A29CB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Network Architecture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32C8D-970F-6DC7-78B2-844F4496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H"/>
              <a:t>May 2024</a:t>
            </a: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1043B-CDB3-6BFB-C4E7-BAC00C83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Architecture</a:t>
            </a:r>
            <a:endParaRPr lang="en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2BC158-5AF1-374F-B635-83DE4497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We asked Chat GPT: “We want a neural network in python that has CNN and LSTM layers to predict solar irradiance from an input of 2 RGB images”.</a:t>
            </a:r>
          </a:p>
          <a:p>
            <a:endParaRPr lang="en-CH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7D668D-9B07-2426-79C5-71C325B2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7" y="1251184"/>
            <a:ext cx="4406197" cy="5345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61AAE3-B532-7150-FE8F-DB336F6C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741" y="1251184"/>
            <a:ext cx="4164401" cy="53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918</Words>
  <Application>Microsoft Macintosh PowerPoint</Application>
  <PresentationFormat>On-screen Show (4:3)</PresentationFormat>
  <Paragraphs>90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Helvetica</vt:lpstr>
      <vt:lpstr>Office Theme</vt:lpstr>
      <vt:lpstr>PowerPoint Presentation</vt:lpstr>
      <vt:lpstr>Global Horizontal Irradiance (GHI)</vt:lpstr>
      <vt:lpstr>Importance of GHI Prediction</vt:lpstr>
      <vt:lpstr>GHI Prediction</vt:lpstr>
      <vt:lpstr>Our Approach</vt:lpstr>
      <vt:lpstr>Data Description</vt:lpstr>
      <vt:lpstr>Data Description</vt:lpstr>
      <vt:lpstr>Data Description</vt:lpstr>
      <vt:lpstr>Network Architecture</vt:lpstr>
      <vt:lpstr>Network Architecture – Time Distributed</vt:lpstr>
      <vt:lpstr>Network Architecture – Time Distributed</vt:lpstr>
      <vt:lpstr>Network Architecture – Time Distributed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 Sarkis</dc:creator>
  <cp:lastModifiedBy>Roy Sarkis</cp:lastModifiedBy>
  <cp:revision>5</cp:revision>
  <dcterms:created xsi:type="dcterms:W3CDTF">2024-03-25T18:07:31Z</dcterms:created>
  <dcterms:modified xsi:type="dcterms:W3CDTF">2024-04-18T18:30:28Z</dcterms:modified>
</cp:coreProperties>
</file>